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79" r:id="rId4"/>
    <p:sldId id="286" r:id="rId5"/>
    <p:sldId id="265" r:id="rId6"/>
    <p:sldId id="287" r:id="rId7"/>
    <p:sldId id="282" r:id="rId8"/>
    <p:sldId id="267" r:id="rId9"/>
    <p:sldId id="283" r:id="rId10"/>
    <p:sldId id="284" r:id="rId11"/>
    <p:sldId id="285" r:id="rId12"/>
    <p:sldId id="26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5" d="100"/>
          <a:sy n="135" d="100"/>
        </p:scale>
        <p:origin x="180"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367076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90038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386920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299522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154831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57615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411910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259372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9686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246346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C83A8-DC7C-41B9-9923-A015E279C19C}"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29001-F31F-4D90-84B1-BFA36A262FDA}" type="slidenum">
              <a:rPr lang="en-US" smtClean="0"/>
              <a:t>‹#›</a:t>
            </a:fld>
            <a:endParaRPr lang="en-US" dirty="0"/>
          </a:p>
        </p:txBody>
      </p:sp>
    </p:spTree>
    <p:extLst>
      <p:ext uri="{BB962C8B-B14F-4D97-AF65-F5344CB8AC3E}">
        <p14:creationId xmlns:p14="http://schemas.microsoft.com/office/powerpoint/2010/main" val="2942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C83A8-DC7C-41B9-9923-A015E279C19C}" type="datetimeFigureOut">
              <a:rPr lang="en-US" smtClean="0"/>
              <a:t>6/18/2018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29001-F31F-4D90-84B1-BFA36A262FDA}" type="slidenum">
              <a:rPr lang="en-US" smtClean="0"/>
              <a:t>‹#›</a:t>
            </a:fld>
            <a:endParaRPr lang="en-US" dirty="0"/>
          </a:p>
        </p:txBody>
      </p:sp>
    </p:spTree>
    <p:extLst>
      <p:ext uri="{BB962C8B-B14F-4D97-AF65-F5344CB8AC3E}">
        <p14:creationId xmlns:p14="http://schemas.microsoft.com/office/powerpoint/2010/main" val="156651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jan@wypc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0999" y="-38649"/>
            <a:ext cx="11921001" cy="6858000"/>
            <a:chOff x="270999" y="-38649"/>
            <a:chExt cx="11921001" cy="6858000"/>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039" r="13015" b="21127"/>
            <a:stretch/>
          </p:blipFill>
          <p:spPr>
            <a:xfrm rot="5400000" flipV="1">
              <a:off x="4309403" y="-1157022"/>
              <a:ext cx="6750975" cy="9014219"/>
            </a:xfrm>
            <a:prstGeom prst="rect">
              <a:avLst/>
            </a:prstGeom>
          </p:spPr>
        </p:pic>
        <p:pic>
          <p:nvPicPr>
            <p:cNvPr id="4" name="Picture 3"/>
            <p:cNvPicPr>
              <a:picLocks noChangeAspect="1"/>
            </p:cNvPicPr>
            <p:nvPr/>
          </p:nvPicPr>
          <p:blipFill>
            <a:blip r:embed="rId3"/>
            <a:stretch>
              <a:fillRect/>
            </a:stretch>
          </p:blipFill>
          <p:spPr>
            <a:xfrm>
              <a:off x="7053072" y="-38649"/>
              <a:ext cx="5138928" cy="6858000"/>
            </a:xfrm>
            <a:prstGeom prst="rect">
              <a:avLst/>
            </a:prstGeom>
          </p:spPr>
        </p:pic>
        <p:sp>
          <p:nvSpPr>
            <p:cNvPr id="5" name="Rectangle 4"/>
            <p:cNvSpPr/>
            <p:nvPr/>
          </p:nvSpPr>
          <p:spPr>
            <a:xfrm>
              <a:off x="8640418" y="6061069"/>
              <a:ext cx="3355964" cy="646331"/>
            </a:xfrm>
            <a:prstGeom prst="rect">
              <a:avLst/>
            </a:prstGeom>
          </p:spPr>
          <p:txBody>
            <a:bodyPr wrap="square">
              <a:spAutoFit/>
            </a:bodyPr>
            <a:lstStyle/>
            <a:p>
              <a:pPr lvl="0"/>
              <a:r>
                <a:rPr lang="en-US" dirty="0">
                  <a:solidFill>
                    <a:srgbClr val="92D050"/>
                  </a:solidFill>
                  <a:latin typeface="Myriad Pro Light" panose="020B0603030403020204" pitchFamily="34" charset="0"/>
                </a:rPr>
                <a:t>Over 20 Years of </a:t>
              </a:r>
            </a:p>
            <a:p>
              <a:pPr lvl="0"/>
              <a:r>
                <a:rPr lang="en-US" dirty="0">
                  <a:solidFill>
                    <a:srgbClr val="92D050"/>
                  </a:solidFill>
                  <a:latin typeface="Myriad Pro Light" panose="020B0603030403020204" pitchFamily="34" charset="0"/>
                </a:rPr>
                <a:t>Building Healthier Communities</a:t>
              </a:r>
            </a:p>
          </p:txBody>
        </p:sp>
        <p:pic>
          <p:nvPicPr>
            <p:cNvPr id="6" name="Picture 5"/>
            <p:cNvPicPr>
              <a:picLocks noChangeAspect="1"/>
            </p:cNvPicPr>
            <p:nvPr/>
          </p:nvPicPr>
          <p:blipFill>
            <a:blip r:embed="rId4"/>
            <a:stretch>
              <a:fillRect/>
            </a:stretch>
          </p:blipFill>
          <p:spPr>
            <a:xfrm>
              <a:off x="270999" y="299375"/>
              <a:ext cx="3255546" cy="713294"/>
            </a:xfrm>
            <a:prstGeom prst="rect">
              <a:avLst/>
            </a:prstGeom>
          </p:spPr>
        </p:pic>
      </p:grpSp>
      <p:sp>
        <p:nvSpPr>
          <p:cNvPr id="2" name="Title 1"/>
          <p:cNvSpPr>
            <a:spLocks noGrp="1"/>
          </p:cNvSpPr>
          <p:nvPr>
            <p:ph type="ctrTitle"/>
          </p:nvPr>
        </p:nvSpPr>
        <p:spPr>
          <a:xfrm>
            <a:off x="2240844" y="1956005"/>
            <a:ext cx="5275625" cy="2387600"/>
          </a:xfrm>
        </p:spPr>
        <p:txBody>
          <a:bodyPr>
            <a:normAutofit fontScale="90000"/>
          </a:bodyPr>
          <a:lstStyle/>
          <a:p>
            <a:r>
              <a:rPr lang="en-US" dirty="0" smtClean="0">
                <a:latin typeface="Myriad Pro Light" panose="020B0603030403020204" pitchFamily="34" charset="0"/>
              </a:rPr>
              <a:t>Wyoming Community Health Centers</a:t>
            </a:r>
            <a:endParaRPr lang="en-US" dirty="0">
              <a:latin typeface="Myriad Pro Light" panose="020B0603030403020204" pitchFamily="34" charset="0"/>
            </a:endParaRPr>
          </a:p>
        </p:txBody>
      </p:sp>
      <p:sp>
        <p:nvSpPr>
          <p:cNvPr id="3" name="Subtitle 2"/>
          <p:cNvSpPr>
            <a:spLocks noGrp="1"/>
          </p:cNvSpPr>
          <p:nvPr>
            <p:ph type="subTitle" idx="1"/>
          </p:nvPr>
        </p:nvSpPr>
        <p:spPr>
          <a:xfrm>
            <a:off x="1590261" y="4707713"/>
            <a:ext cx="6576793" cy="1176252"/>
          </a:xfrm>
        </p:spPr>
        <p:txBody>
          <a:bodyPr>
            <a:normAutofit/>
          </a:bodyPr>
          <a:lstStyle/>
          <a:p>
            <a:r>
              <a:rPr lang="en-US" dirty="0" smtClean="0"/>
              <a:t>Select Committee on Family </a:t>
            </a:r>
            <a:r>
              <a:rPr lang="en-US" dirty="0" smtClean="0"/>
              <a:t>Residency </a:t>
            </a:r>
            <a:r>
              <a:rPr lang="en-US" dirty="0" smtClean="0"/>
              <a:t>Medicine Programs</a:t>
            </a:r>
          </a:p>
        </p:txBody>
      </p:sp>
    </p:spTree>
    <p:extLst>
      <p:ext uri="{BB962C8B-B14F-4D97-AF65-F5344CB8AC3E}">
        <p14:creationId xmlns:p14="http://schemas.microsoft.com/office/powerpoint/2010/main" val="41964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Recruitment and </a:t>
            </a:r>
            <a:r>
              <a:rPr lang="en-US" dirty="0" smtClean="0">
                <a:latin typeface="Myriad Pro Light" panose="020B0603030403020204" pitchFamily="34" charset="0"/>
              </a:rPr>
              <a:t>Retention</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78127" y="1394537"/>
            <a:ext cx="11035748" cy="4285789"/>
          </a:xfrm>
          <a:prstGeom prst="rect">
            <a:avLst/>
          </a:prstGeom>
          <a:noFill/>
        </p:spPr>
        <p:txBody>
          <a:bodyPr wrap="square" rtlCol="0">
            <a:spAutoFit/>
          </a:bodyPr>
          <a:lstStyle/>
          <a:p>
            <a:pPr marL="0" lvl="1"/>
            <a:endParaRPr lang="en-US" sz="2000" dirty="0" smtClean="0">
              <a:latin typeface="Arial Narrow" panose="020B0606020202030204" pitchFamily="34" charset="0"/>
            </a:endParaRPr>
          </a:p>
          <a:p>
            <a:pPr marL="342900" lvl="1" indent="-342900">
              <a:buFont typeface="Arial Narrow" panose="020B0606020202030204" pitchFamily="34" charset="0"/>
              <a:buChar char="↑"/>
            </a:pPr>
            <a:r>
              <a:rPr lang="en-US" sz="2000" dirty="0" smtClean="0">
                <a:latin typeface="Arial Narrow" panose="020B0606020202030204" pitchFamily="34" charset="0"/>
              </a:rPr>
              <a:t>Community Health Centers have access </a:t>
            </a:r>
            <a:r>
              <a:rPr lang="en-US" sz="2000" dirty="0">
                <a:latin typeface="Arial Narrow" panose="020B0606020202030204" pitchFamily="34" charset="0"/>
              </a:rPr>
              <a:t>to National Health Service Corps – federal loan repayment programs</a:t>
            </a:r>
          </a:p>
          <a:p>
            <a:pPr marL="342900" lvl="1" indent="-342900">
              <a:buFont typeface="Arial Narrow" panose="020B0606020202030204" pitchFamily="34" charset="0"/>
              <a:buChar char="↑"/>
            </a:pPr>
            <a:endParaRPr lang="en-US" sz="1050" dirty="0" smtClean="0">
              <a:latin typeface="Arial Narrow" panose="020B0606020202030204" pitchFamily="34" charset="0"/>
            </a:endParaRPr>
          </a:p>
          <a:p>
            <a:pPr marL="342900" lvl="1" indent="-342900">
              <a:buFont typeface="Arial Narrow" panose="020B0606020202030204" pitchFamily="34" charset="0"/>
              <a:buChar char="↑"/>
            </a:pPr>
            <a:r>
              <a:rPr lang="en-US" sz="2000" dirty="0" smtClean="0">
                <a:latin typeface="Arial Narrow" panose="020B0606020202030204" pitchFamily="34" charset="0"/>
              </a:rPr>
              <a:t>Recruiting support from Wyoming Health Resources Network and the state and regional Primary Care Associations</a:t>
            </a:r>
            <a:endParaRPr lang="en-US" sz="2000" dirty="0">
              <a:latin typeface="Arial Narrow" panose="020B0606020202030204" pitchFamily="34" charset="0"/>
            </a:endParaRPr>
          </a:p>
          <a:p>
            <a:pPr marL="342900" lvl="1" indent="-342900">
              <a:buFont typeface="Arial" panose="020B0604020202020204" pitchFamily="34" charset="0"/>
              <a:buChar char="•"/>
            </a:pPr>
            <a:endParaRPr lang="en-US" sz="1050" dirty="0" smtClean="0">
              <a:latin typeface="Arial Narrow" panose="020B0606020202030204" pitchFamily="34" charset="0"/>
            </a:endParaRPr>
          </a:p>
          <a:p>
            <a:pPr marL="342900" lvl="1" indent="-342900">
              <a:buFont typeface="Arial Narrow" panose="020B0606020202030204" pitchFamily="34" charset="0"/>
              <a:buChar char="↑"/>
            </a:pPr>
            <a:r>
              <a:rPr lang="en-US" sz="2000" dirty="0" smtClean="0">
                <a:latin typeface="Arial Narrow" panose="020B0606020202030204" pitchFamily="34" charset="0"/>
              </a:rPr>
              <a:t>Providers </a:t>
            </a:r>
            <a:r>
              <a:rPr lang="en-US" sz="2000" dirty="0">
                <a:latin typeface="Arial Narrow" panose="020B0606020202030204" pitchFamily="34" charset="0"/>
              </a:rPr>
              <a:t>can be covered to Federal Tort Claims Act</a:t>
            </a:r>
          </a:p>
          <a:p>
            <a:pPr marL="342900" indent="-342900">
              <a:buFont typeface="Arial Narrow" panose="020B0606020202030204" pitchFamily="34" charset="0"/>
              <a:buChar char="↓"/>
            </a:pPr>
            <a:endParaRPr lang="en-US" sz="1050" dirty="0" smtClean="0">
              <a:latin typeface="Arial Narrow" panose="020B0606020202030204" pitchFamily="34" charset="0"/>
            </a:endParaRPr>
          </a:p>
          <a:p>
            <a:pPr marL="342900" indent="-342900">
              <a:buFont typeface="Arial Narrow" panose="020B0606020202030204" pitchFamily="34" charset="0"/>
              <a:buChar char="↓"/>
            </a:pPr>
            <a:r>
              <a:rPr lang="en-US" sz="2000" dirty="0" smtClean="0">
                <a:latin typeface="Arial Narrow" panose="020B0606020202030204" pitchFamily="34" charset="0"/>
              </a:rPr>
              <a:t>Some of the same challenges in recruiting and retention to rural communities as private practice providers</a:t>
            </a:r>
          </a:p>
          <a:p>
            <a:pPr marL="342900" indent="-342900">
              <a:buFont typeface="Arial Narrow" panose="020B0606020202030204" pitchFamily="34" charset="0"/>
              <a:buChar char="↓"/>
            </a:pPr>
            <a:endParaRPr lang="en-US" sz="1050" dirty="0" smtClean="0">
              <a:latin typeface="Arial Narrow" panose="020B0606020202030204" pitchFamily="34" charset="0"/>
            </a:endParaRPr>
          </a:p>
          <a:p>
            <a:pPr marL="342900" indent="-342900">
              <a:buFont typeface="Arial Narrow" panose="020B0606020202030204" pitchFamily="34" charset="0"/>
              <a:buChar char="↓"/>
            </a:pPr>
            <a:r>
              <a:rPr lang="en-US" sz="2000" dirty="0" smtClean="0">
                <a:latin typeface="Arial Narrow" panose="020B0606020202030204" pitchFamily="34" charset="0"/>
              </a:rPr>
              <a:t>Provider shortages disproportionately affect rural areas</a:t>
            </a:r>
          </a:p>
          <a:p>
            <a:pPr marL="342900" indent="-342900">
              <a:buFont typeface="Arial Narrow" panose="020B0606020202030204" pitchFamily="34" charset="0"/>
              <a:buChar char="↓"/>
            </a:pPr>
            <a:endParaRPr lang="en-US" sz="1050" dirty="0">
              <a:latin typeface="Arial Narrow" panose="020B0606020202030204" pitchFamily="34" charset="0"/>
            </a:endParaRPr>
          </a:p>
          <a:p>
            <a:pPr marL="342900" indent="-342900">
              <a:buFont typeface="Arial Narrow" panose="020B0606020202030204" pitchFamily="34" charset="0"/>
              <a:buChar char="↓"/>
            </a:pPr>
            <a:r>
              <a:rPr lang="en-US" sz="2000" dirty="0" smtClean="0">
                <a:latin typeface="Arial Narrow" panose="020B0606020202030204" pitchFamily="34" charset="0"/>
              </a:rPr>
              <a:t>Smaller Health Centers </a:t>
            </a:r>
            <a:r>
              <a:rPr lang="en-US" sz="2000" dirty="0" smtClean="0">
                <a:latin typeface="Arial Narrow" panose="020B0606020202030204" pitchFamily="34" charset="0"/>
              </a:rPr>
              <a:t>usually </a:t>
            </a:r>
            <a:r>
              <a:rPr lang="en-US" sz="2000" dirty="0" smtClean="0">
                <a:latin typeface="Arial Narrow" panose="020B0606020202030204" pitchFamily="34" charset="0"/>
              </a:rPr>
              <a:t>employ </a:t>
            </a:r>
            <a:r>
              <a:rPr lang="en-US" sz="2000" dirty="0" smtClean="0">
                <a:latin typeface="Arial Narrow" panose="020B0606020202030204" pitchFamily="34" charset="0"/>
              </a:rPr>
              <a:t>a single provider, which causes overwork</a:t>
            </a:r>
          </a:p>
          <a:p>
            <a:pPr marL="342900" indent="-342900">
              <a:buFont typeface="Arial Narrow" panose="020B0606020202030204" pitchFamily="34" charset="0"/>
              <a:buChar char="↓"/>
            </a:pPr>
            <a:endParaRPr lang="en-US" sz="1050" dirty="0" smtClean="0">
              <a:latin typeface="Arial Narrow" panose="020B0606020202030204" pitchFamily="34" charset="0"/>
            </a:endParaRPr>
          </a:p>
          <a:p>
            <a:pPr marL="342900" indent="-342900">
              <a:buFont typeface="Arial Narrow" panose="020B0606020202030204" pitchFamily="34" charset="0"/>
              <a:buChar char="↓"/>
            </a:pPr>
            <a:r>
              <a:rPr lang="en-US" sz="2000" dirty="0" smtClean="0">
                <a:latin typeface="Arial Narrow" panose="020B0606020202030204" pitchFamily="34" charset="0"/>
              </a:rPr>
              <a:t>People living in rural settings on average have higher rates of chronic illness and poor overall health</a:t>
            </a:r>
          </a:p>
          <a:p>
            <a:endParaRPr lang="en-US" sz="2000" dirty="0" smtClean="0">
              <a:latin typeface="Arial Narrow" panose="020B0606020202030204" pitchFamily="34" charset="0"/>
            </a:endParaRPr>
          </a:p>
        </p:txBody>
      </p:sp>
    </p:spTree>
    <p:extLst>
      <p:ext uri="{BB962C8B-B14F-4D97-AF65-F5344CB8AC3E}">
        <p14:creationId xmlns:p14="http://schemas.microsoft.com/office/powerpoint/2010/main" val="116778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Newest Wyoming Community Health Centers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78127" y="1394537"/>
            <a:ext cx="7318098" cy="2862322"/>
          </a:xfrm>
          <a:prstGeom prst="rect">
            <a:avLst/>
          </a:prstGeom>
          <a:noFill/>
        </p:spPr>
        <p:txBody>
          <a:bodyPr wrap="square" rtlCol="0">
            <a:spAutoFit/>
          </a:bodyPr>
          <a:lstStyle/>
          <a:p>
            <a:pPr marL="0" lvl="1"/>
            <a:endParaRPr lang="en-US" sz="2000" dirty="0" smtClean="0">
              <a:latin typeface="Arial Narrow" panose="020B0606020202030204" pitchFamily="34" charset="0"/>
            </a:endParaRPr>
          </a:p>
          <a:p>
            <a:r>
              <a:rPr lang="en-US" sz="2000" dirty="0">
                <a:latin typeface="Arial Narrow" panose="020B0606020202030204" pitchFamily="34" charset="0"/>
              </a:rPr>
              <a:t>New Access Point applications from Wyoming were awarded in each of the last three application cycles for Wyoming communities:</a:t>
            </a:r>
          </a:p>
          <a:p>
            <a:endParaRPr lang="en-US" sz="2000" dirty="0">
              <a:latin typeface="Arial Narrow" panose="020B0606020202030204" pitchFamily="34" charset="0"/>
            </a:endParaRPr>
          </a:p>
          <a:p>
            <a:pPr marL="285750" indent="-285750" defTabSz="400050">
              <a:buFont typeface="Arial" panose="020B0604020202020204" pitchFamily="34" charset="0"/>
              <a:buChar char="•"/>
            </a:pPr>
            <a:r>
              <a:rPr lang="en-US" sz="2000" dirty="0">
                <a:latin typeface="Arial Narrow" panose="020B0606020202030204" pitchFamily="34" charset="0"/>
              </a:rPr>
              <a:t>	Powell Health Care Coalition</a:t>
            </a:r>
          </a:p>
          <a:p>
            <a:pPr marL="285750" indent="-285750">
              <a:buFont typeface="Arial" panose="020B0604020202020204" pitchFamily="34" charset="0"/>
              <a:buChar char="•"/>
            </a:pPr>
            <a:endParaRPr lang="en-US" sz="2000" dirty="0">
              <a:latin typeface="Arial Narrow" panose="020B0606020202030204" pitchFamily="34" charset="0"/>
            </a:endParaRPr>
          </a:p>
          <a:p>
            <a:pPr marL="285750" indent="-285750" defTabSz="400050">
              <a:buFont typeface="Arial" panose="020B0604020202020204" pitchFamily="34" charset="0"/>
              <a:buChar char="•"/>
            </a:pPr>
            <a:r>
              <a:rPr lang="en-US" sz="2000" dirty="0">
                <a:latin typeface="Arial Narrow" panose="020B0606020202030204" pitchFamily="34" charset="0"/>
              </a:rPr>
              <a:t>	Rock Springs Community Health Center – September, 2017</a:t>
            </a:r>
          </a:p>
          <a:p>
            <a:pPr marL="285750" indent="-285750">
              <a:buFont typeface="Arial" panose="020B0604020202020204" pitchFamily="34" charset="0"/>
              <a:buChar char="•"/>
            </a:pPr>
            <a:endParaRPr lang="en-US" sz="2000" dirty="0">
              <a:latin typeface="Arial Narrow" panose="020B0606020202030204" pitchFamily="34" charset="0"/>
            </a:endParaRPr>
          </a:p>
          <a:p>
            <a:pPr marL="285750" indent="-285750" defTabSz="400050">
              <a:buFont typeface="Arial" panose="020B0604020202020204" pitchFamily="34" charset="0"/>
              <a:buChar char="•"/>
            </a:pPr>
            <a:r>
              <a:rPr lang="en-US" sz="2000" dirty="0">
                <a:latin typeface="Arial Narrow" panose="020B0606020202030204" pitchFamily="34" charset="0"/>
              </a:rPr>
              <a:t>	Albany Community Health Clinic – April, </a:t>
            </a:r>
            <a:r>
              <a:rPr lang="en-US" sz="2000" dirty="0" smtClean="0">
                <a:latin typeface="Arial Narrow" panose="020B0606020202030204" pitchFamily="34" charset="0"/>
              </a:rPr>
              <a:t>2018</a:t>
            </a:r>
            <a:endParaRPr lang="en-US" sz="2000" dirty="0">
              <a:latin typeface="Arial Narrow" panose="020B0606020202030204" pitchFamily="34" charset="0"/>
            </a:endParaRPr>
          </a:p>
        </p:txBody>
      </p:sp>
      <p:pic>
        <p:nvPicPr>
          <p:cNvPr id="8" name="Content Placeholder 3"/>
          <p:cNvPicPr>
            <a:picLocks noGrp="1" noChangeAspect="1"/>
          </p:cNvPicPr>
          <p:nvPr>
            <p:ph idx="1"/>
          </p:nvPr>
        </p:nvPicPr>
        <p:blipFill>
          <a:blip r:embed="rId4"/>
          <a:stretch>
            <a:fillRect/>
          </a:stretch>
        </p:blipFill>
        <p:spPr>
          <a:xfrm>
            <a:off x="8343903" y="1195685"/>
            <a:ext cx="3088640" cy="1737360"/>
          </a:xfrm>
          <a:prstGeom prst="rect">
            <a:avLst/>
          </a:prstGeom>
        </p:spPr>
      </p:pic>
      <p:pic>
        <p:nvPicPr>
          <p:cNvPr id="10" name="Picture 9"/>
          <p:cNvPicPr>
            <a:picLocks noChangeAspect="1"/>
          </p:cNvPicPr>
          <p:nvPr/>
        </p:nvPicPr>
        <p:blipFill>
          <a:blip r:embed="rId5"/>
          <a:stretch>
            <a:fillRect/>
          </a:stretch>
        </p:blipFill>
        <p:spPr>
          <a:xfrm>
            <a:off x="8343903" y="3042880"/>
            <a:ext cx="3088640" cy="1733603"/>
          </a:xfrm>
          <a:prstGeom prst="rect">
            <a:avLst/>
          </a:prstGeom>
        </p:spPr>
      </p:pic>
      <p:pic>
        <p:nvPicPr>
          <p:cNvPr id="11" name="Picture 10"/>
          <p:cNvPicPr>
            <a:picLocks noChangeAspect="1"/>
          </p:cNvPicPr>
          <p:nvPr/>
        </p:nvPicPr>
        <p:blipFill>
          <a:blip r:embed="rId6"/>
          <a:stretch>
            <a:fillRect/>
          </a:stretch>
        </p:blipFill>
        <p:spPr>
          <a:xfrm>
            <a:off x="8343903" y="4799781"/>
            <a:ext cx="3088640" cy="1456729"/>
          </a:xfrm>
          <a:prstGeom prst="rect">
            <a:avLst/>
          </a:prstGeom>
        </p:spPr>
      </p:pic>
    </p:spTree>
    <p:extLst>
      <p:ext uri="{BB962C8B-B14F-4D97-AF65-F5344CB8AC3E}">
        <p14:creationId xmlns:p14="http://schemas.microsoft.com/office/powerpoint/2010/main" val="216572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Primary Care Support Grant</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pic>
        <p:nvPicPr>
          <p:cNvPr id="8" name="Picture 7"/>
          <p:cNvPicPr>
            <a:picLocks noChangeAspect="1"/>
          </p:cNvPicPr>
          <p:nvPr/>
        </p:nvPicPr>
        <p:blipFill>
          <a:blip r:embed="rId4"/>
          <a:stretch>
            <a:fillRect/>
          </a:stretch>
        </p:blipFill>
        <p:spPr>
          <a:xfrm>
            <a:off x="457200" y="2275255"/>
            <a:ext cx="3140387" cy="2097177"/>
          </a:xfrm>
          <a:prstGeom prst="rect">
            <a:avLst/>
          </a:prstGeom>
        </p:spPr>
      </p:pic>
      <p:pic>
        <p:nvPicPr>
          <p:cNvPr id="10" name="Picture 9"/>
          <p:cNvPicPr>
            <a:picLocks noChangeAspect="1"/>
          </p:cNvPicPr>
          <p:nvPr/>
        </p:nvPicPr>
        <p:blipFill>
          <a:blip r:embed="rId5"/>
          <a:stretch>
            <a:fillRect/>
          </a:stretch>
        </p:blipFill>
        <p:spPr>
          <a:xfrm>
            <a:off x="7882128" y="2275255"/>
            <a:ext cx="3907536" cy="2051456"/>
          </a:xfrm>
          <a:prstGeom prst="rect">
            <a:avLst/>
          </a:prstGeom>
        </p:spPr>
      </p:pic>
      <p:sp>
        <p:nvSpPr>
          <p:cNvPr id="13" name="TextBox 12"/>
          <p:cNvSpPr txBox="1"/>
          <p:nvPr/>
        </p:nvSpPr>
        <p:spPr>
          <a:xfrm>
            <a:off x="457200" y="1353312"/>
            <a:ext cx="10753344" cy="646331"/>
          </a:xfrm>
          <a:prstGeom prst="rect">
            <a:avLst/>
          </a:prstGeom>
          <a:noFill/>
        </p:spPr>
        <p:txBody>
          <a:bodyPr wrap="square" rtlCol="0">
            <a:spAutoFit/>
          </a:bodyPr>
          <a:lstStyle/>
          <a:p>
            <a:r>
              <a:rPr lang="en-US" sz="3600" dirty="0" smtClean="0"/>
              <a:t>State funding</a:t>
            </a:r>
            <a:endParaRPr lang="en-US" sz="3600" dirty="0"/>
          </a:p>
        </p:txBody>
      </p:sp>
      <p:pic>
        <p:nvPicPr>
          <p:cNvPr id="16" name="Picture 15"/>
          <p:cNvPicPr>
            <a:picLocks noChangeAspect="1"/>
          </p:cNvPicPr>
          <p:nvPr/>
        </p:nvPicPr>
        <p:blipFill>
          <a:blip r:embed="rId6"/>
          <a:stretch>
            <a:fillRect/>
          </a:stretch>
        </p:blipFill>
        <p:spPr>
          <a:xfrm>
            <a:off x="3844283" y="2194190"/>
            <a:ext cx="3791149" cy="2132521"/>
          </a:xfrm>
          <a:prstGeom prst="rect">
            <a:avLst/>
          </a:prstGeom>
        </p:spPr>
      </p:pic>
      <p:sp>
        <p:nvSpPr>
          <p:cNvPr id="18" name="TextBox 17"/>
          <p:cNvSpPr txBox="1"/>
          <p:nvPr/>
        </p:nvSpPr>
        <p:spPr>
          <a:xfrm>
            <a:off x="457200" y="4267552"/>
            <a:ext cx="11332464" cy="1323439"/>
          </a:xfrm>
          <a:prstGeom prst="rect">
            <a:avLst/>
          </a:prstGeom>
          <a:solidFill>
            <a:schemeClr val="bg1">
              <a:lumMod val="75000"/>
            </a:schemeClr>
          </a:solidFill>
        </p:spPr>
        <p:txBody>
          <a:bodyPr wrap="square" rtlCol="0">
            <a:spAutoFit/>
          </a:bodyPr>
          <a:lstStyle/>
          <a:p>
            <a:r>
              <a:rPr lang="en-US" sz="2000" dirty="0" smtClean="0">
                <a:latin typeface="Arial Narrow" panose="020B0606020202030204" pitchFamily="34" charset="0"/>
              </a:rPr>
              <a:t>State funding from the Primary Care Support Grant have resulted in major projects in locations around the state. (From left to right): A mobile unit to serve the Big Horn Basin; expanded waiting room, x-ray machine and handicap accessible doors in Evanston; a building to house behavioral health and substance abuse services in Cheyenne and grant writing services which led to the successful application for the Powell Health Center.</a:t>
            </a:r>
            <a:endParaRPr lang="en-US" sz="2000" dirty="0">
              <a:latin typeface="Arial Narrow" panose="020B0606020202030204" pitchFamily="34" charset="0"/>
            </a:endParaRPr>
          </a:p>
        </p:txBody>
      </p:sp>
    </p:spTree>
    <p:extLst>
      <p:ext uri="{BB962C8B-B14F-4D97-AF65-F5344CB8AC3E}">
        <p14:creationId xmlns:p14="http://schemas.microsoft.com/office/powerpoint/2010/main" val="81763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Contact Information</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11" name="TextBox 10"/>
          <p:cNvSpPr txBox="1"/>
          <p:nvPr/>
        </p:nvSpPr>
        <p:spPr>
          <a:xfrm>
            <a:off x="1762125" y="2089766"/>
            <a:ext cx="8667751" cy="2862322"/>
          </a:xfrm>
          <a:prstGeom prst="rect">
            <a:avLst/>
          </a:prstGeom>
          <a:noFill/>
        </p:spPr>
        <p:txBody>
          <a:bodyPr wrap="square" rtlCol="0">
            <a:spAutoFit/>
          </a:bodyPr>
          <a:lstStyle/>
          <a:p>
            <a:pPr algn="ctr"/>
            <a:r>
              <a:rPr lang="en-US" sz="3600" dirty="0" smtClean="0"/>
              <a:t>Jan Cartwright</a:t>
            </a:r>
          </a:p>
          <a:p>
            <a:pPr algn="ctr"/>
            <a:r>
              <a:rPr lang="en-US" sz="3600" dirty="0" smtClean="0"/>
              <a:t>Executive Director</a:t>
            </a:r>
          </a:p>
          <a:p>
            <a:pPr algn="ctr"/>
            <a:r>
              <a:rPr lang="en-US" sz="3600" dirty="0" smtClean="0"/>
              <a:t>Wyoming Primary Care Association</a:t>
            </a:r>
          </a:p>
          <a:p>
            <a:pPr algn="ctr"/>
            <a:r>
              <a:rPr lang="en-US" sz="3600" dirty="0" smtClean="0">
                <a:hlinkClick r:id="rId4"/>
              </a:rPr>
              <a:t>jan@wypca.org</a:t>
            </a:r>
            <a:endParaRPr lang="en-US" sz="3600" dirty="0" smtClean="0"/>
          </a:p>
          <a:p>
            <a:pPr algn="ctr"/>
            <a:r>
              <a:rPr lang="en-US" sz="3600" dirty="0" smtClean="0"/>
              <a:t>307-632-5743</a:t>
            </a:r>
            <a:endParaRPr lang="en-US" sz="3600" dirty="0"/>
          </a:p>
        </p:txBody>
      </p:sp>
    </p:spTree>
    <p:extLst>
      <p:ext uri="{BB962C8B-B14F-4D97-AF65-F5344CB8AC3E}">
        <p14:creationId xmlns:p14="http://schemas.microsoft.com/office/powerpoint/2010/main" val="79762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About Health Centers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37791" y="1863236"/>
            <a:ext cx="6235148" cy="3624069"/>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Community </a:t>
            </a:r>
            <a:r>
              <a:rPr lang="en-US" sz="2000" dirty="0" smtClean="0">
                <a:latin typeface="Arial Narrow" panose="020B0606020202030204" pitchFamily="34" charset="0"/>
              </a:rPr>
              <a:t>Health Centers are </a:t>
            </a:r>
            <a:r>
              <a:rPr lang="en-US" sz="2000" dirty="0">
                <a:latin typeface="Arial Narrow" panose="020B0606020202030204" pitchFamily="34" charset="0"/>
              </a:rPr>
              <a:t>p</a:t>
            </a:r>
            <a:r>
              <a:rPr lang="en-US" sz="2000" dirty="0" smtClean="0">
                <a:latin typeface="Arial Narrow" panose="020B0606020202030204" pitchFamily="34" charset="0"/>
              </a:rPr>
              <a:t>art </a:t>
            </a:r>
            <a:r>
              <a:rPr lang="en-US" sz="2000" dirty="0" smtClean="0">
                <a:latin typeface="Arial Narrow" panose="020B0606020202030204" pitchFamily="34" charset="0"/>
              </a:rPr>
              <a:t>of the healthcare safety net which also includes Rural Health Clinics and Free </a:t>
            </a:r>
            <a:r>
              <a:rPr lang="en-US" sz="2000" dirty="0" smtClean="0">
                <a:latin typeface="Arial Narrow" panose="020B0606020202030204" pitchFamily="34" charset="0"/>
              </a:rPr>
              <a:t>Clinics</a:t>
            </a:r>
          </a:p>
          <a:p>
            <a:pPr marL="285750" indent="-285750">
              <a:buFont typeface="Arial" panose="020B0604020202020204" pitchFamily="34" charset="0"/>
              <a:buChar char="•"/>
            </a:pPr>
            <a:endParaRPr lang="en-US" sz="105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50+ year program, the first two health centers are still open </a:t>
            </a:r>
            <a:r>
              <a:rPr lang="en-US" sz="2000" dirty="0" smtClean="0">
                <a:latin typeface="Arial Narrow" panose="020B0606020202030204" pitchFamily="34" charset="0"/>
              </a:rPr>
              <a:t>today</a:t>
            </a:r>
          </a:p>
          <a:p>
            <a:pPr marL="285750" indent="-285750">
              <a:buFont typeface="Arial" panose="020B0604020202020204" pitchFamily="34" charset="0"/>
              <a:buChar char="•"/>
            </a:pPr>
            <a:endParaRPr lang="en-US" sz="105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Health Centers enjoy bipartisan support, the </a:t>
            </a:r>
            <a:r>
              <a:rPr lang="en-US" sz="2000" dirty="0">
                <a:latin typeface="Arial Narrow" panose="020B0606020202030204" pitchFamily="34" charset="0"/>
              </a:rPr>
              <a:t>number of health centers doubled under President H. W. </a:t>
            </a:r>
            <a:r>
              <a:rPr lang="en-US" sz="2000" dirty="0" smtClean="0">
                <a:latin typeface="Arial Narrow" panose="020B0606020202030204" pitchFamily="34" charset="0"/>
              </a:rPr>
              <a:t>Bush</a:t>
            </a:r>
          </a:p>
          <a:p>
            <a:pPr marL="285750" indent="-285750">
              <a:buFont typeface="Arial" panose="020B0604020202020204" pitchFamily="34" charset="0"/>
              <a:buChar char="•"/>
            </a:pPr>
            <a:endParaRPr lang="en-US" sz="105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The </a:t>
            </a:r>
            <a:r>
              <a:rPr lang="en-US" sz="2000" dirty="0">
                <a:latin typeface="Arial Narrow" panose="020B0606020202030204" pitchFamily="34" charset="0"/>
              </a:rPr>
              <a:t>Bipartisan Budget Act of 2018 increased funding to Health </a:t>
            </a:r>
            <a:r>
              <a:rPr lang="en-US" sz="2000" dirty="0" smtClean="0">
                <a:latin typeface="Arial Narrow" panose="020B0606020202030204" pitchFamily="34" charset="0"/>
              </a:rPr>
              <a:t>Centers</a:t>
            </a:r>
            <a:endParaRPr lang="en-US" sz="2800" dirty="0" smtClean="0"/>
          </a:p>
          <a:p>
            <a:pPr marL="285750" indent="-285750">
              <a:buFont typeface="Arial" panose="020B0604020202020204" pitchFamily="34" charset="0"/>
              <a:buChar char="•"/>
            </a:pP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4622" b="21429"/>
          <a:stretch/>
        </p:blipFill>
        <p:spPr>
          <a:xfrm>
            <a:off x="6991922" y="1358132"/>
            <a:ext cx="4959112" cy="3137692"/>
          </a:xfrm>
          <a:prstGeom prst="rect">
            <a:avLst/>
          </a:prstGeom>
        </p:spPr>
      </p:pic>
      <p:sp>
        <p:nvSpPr>
          <p:cNvPr id="10" name="TextBox 9"/>
          <p:cNvSpPr txBox="1"/>
          <p:nvPr/>
        </p:nvSpPr>
        <p:spPr>
          <a:xfrm>
            <a:off x="6991922" y="4229452"/>
            <a:ext cx="4959112" cy="1938992"/>
          </a:xfrm>
          <a:prstGeom prst="rect">
            <a:avLst/>
          </a:prstGeom>
          <a:solidFill>
            <a:schemeClr val="bg1">
              <a:lumMod val="75000"/>
            </a:schemeClr>
          </a:solidFill>
        </p:spPr>
        <p:txBody>
          <a:bodyPr wrap="square" rtlCol="0">
            <a:spAutoFit/>
          </a:bodyPr>
          <a:lstStyle/>
          <a:p>
            <a:r>
              <a:rPr lang="en-US" sz="2000" dirty="0" smtClean="0"/>
              <a:t>President Lyndon B. Johnson signs the Economic Opportunity Act in 1964” which enabled Drs. Geiger and Gibson to introduce the idea of “Neighborhood Health Centers” which was approved and became an official federal program in 1965.</a:t>
            </a:r>
            <a:endParaRPr lang="en-US" sz="2000" dirty="0"/>
          </a:p>
        </p:txBody>
      </p:sp>
    </p:spTree>
    <p:extLst>
      <p:ext uri="{BB962C8B-B14F-4D97-AF65-F5344CB8AC3E}">
        <p14:creationId xmlns:p14="http://schemas.microsoft.com/office/powerpoint/2010/main" val="412288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Terminology</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11" name="TextBox 10"/>
          <p:cNvSpPr txBox="1"/>
          <p:nvPr/>
        </p:nvSpPr>
        <p:spPr>
          <a:xfrm>
            <a:off x="896159" y="1138873"/>
            <a:ext cx="9238846" cy="533992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Narrow" panose="020B0606020202030204" pitchFamily="34" charset="0"/>
              </a:rPr>
              <a:t>FQHC – Federally Qualified Health Center which is a reimbursement designation from BPHC and CMS term for a Health Center</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CHC – Community Health Center is a private, nonprofit organization that directly or indirectly provide primary health services to residents of a defined geographic area that is medically underserved.</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FQHC Look Alike – An organization that meets all of the eligibility requirements of a Community Health Center or PHS Section 330 grantee but does not received the grant funding.</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Under </a:t>
            </a:r>
            <a:r>
              <a:rPr lang="en-US" sz="2000" dirty="0">
                <a:latin typeface="Arial Narrow" panose="020B0606020202030204" pitchFamily="34" charset="0"/>
              </a:rPr>
              <a:t>Section 330 of the Public Health Service Act – the federal legislation creating the Health Center Program – some health centers receive funding to specifically target one of three “special populations” (as defined by the 330 statute):</a:t>
            </a:r>
          </a:p>
          <a:p>
            <a:r>
              <a:rPr lang="en-US" sz="2000" i="1" dirty="0" smtClean="0">
                <a:latin typeface="Arial Narrow" panose="020B0606020202030204" pitchFamily="34" charset="0"/>
              </a:rPr>
              <a:t>	Section </a:t>
            </a:r>
            <a:r>
              <a:rPr lang="en-US" sz="2000" i="1" dirty="0">
                <a:latin typeface="Arial Narrow" panose="020B0606020202030204" pitchFamily="34" charset="0"/>
              </a:rPr>
              <a:t>330(g)</a:t>
            </a:r>
            <a:r>
              <a:rPr lang="en-US" sz="2000" dirty="0">
                <a:latin typeface="Arial Narrow" panose="020B0606020202030204" pitchFamily="34" charset="0"/>
              </a:rPr>
              <a:t>: Migrant and seasonal farmworkers and their families</a:t>
            </a:r>
          </a:p>
          <a:p>
            <a:r>
              <a:rPr lang="en-US" sz="2000" i="1" dirty="0" smtClean="0">
                <a:latin typeface="Arial Narrow" panose="020B0606020202030204" pitchFamily="34" charset="0"/>
              </a:rPr>
              <a:t>	Section </a:t>
            </a:r>
            <a:r>
              <a:rPr lang="en-US" sz="2000" i="1" dirty="0">
                <a:latin typeface="Arial Narrow" panose="020B0606020202030204" pitchFamily="34" charset="0"/>
              </a:rPr>
              <a:t>330(h)</a:t>
            </a:r>
            <a:r>
              <a:rPr lang="en-US" sz="2000" dirty="0">
                <a:latin typeface="Arial Narrow" panose="020B0606020202030204" pitchFamily="34" charset="0"/>
              </a:rPr>
              <a:t>: Individuals/persons experiencing homelessness</a:t>
            </a:r>
          </a:p>
          <a:p>
            <a:r>
              <a:rPr lang="en-US" sz="2000" i="1" dirty="0" smtClean="0">
                <a:latin typeface="Arial Narrow" panose="020B0606020202030204" pitchFamily="34" charset="0"/>
              </a:rPr>
              <a:t>	Section </a:t>
            </a:r>
            <a:r>
              <a:rPr lang="en-US" sz="2000" i="1" dirty="0">
                <a:latin typeface="Arial Narrow" panose="020B0606020202030204" pitchFamily="34" charset="0"/>
              </a:rPr>
              <a:t>330(</a:t>
            </a:r>
            <a:r>
              <a:rPr lang="en-US" sz="2000" i="1" dirty="0">
                <a:latin typeface="Arial Narrow" panose="020B0606020202030204" pitchFamily="34" charset="0"/>
              </a:rPr>
              <a:t>i</a:t>
            </a:r>
            <a:r>
              <a:rPr lang="en-US" sz="2000" i="1" dirty="0">
                <a:latin typeface="Arial Narrow" panose="020B0606020202030204" pitchFamily="34" charset="0"/>
              </a:rPr>
              <a:t>)</a:t>
            </a:r>
            <a:r>
              <a:rPr lang="en-US" sz="2000" dirty="0">
                <a:latin typeface="Arial Narrow" panose="020B0606020202030204" pitchFamily="34" charset="0"/>
              </a:rPr>
              <a:t>: Residents of public housing</a:t>
            </a:r>
          </a:p>
          <a:p>
            <a:pPr marL="342900" indent="-342900">
              <a:buFont typeface="Arial" panose="020B0604020202020204" pitchFamily="34" charset="0"/>
              <a:buChar char="•"/>
            </a:pPr>
            <a:endParaRPr lang="en-US" sz="2000" dirty="0" smtClean="0">
              <a:latin typeface="Arial Narrow" panose="020B0606020202030204" pitchFamily="34" charset="0"/>
            </a:endParaRPr>
          </a:p>
        </p:txBody>
      </p:sp>
    </p:spTree>
    <p:extLst>
      <p:ext uri="{BB962C8B-B14F-4D97-AF65-F5344CB8AC3E}">
        <p14:creationId xmlns:p14="http://schemas.microsoft.com/office/powerpoint/2010/main" val="164617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Terminology, cont’d…</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11" name="TextBox 10"/>
          <p:cNvSpPr txBox="1"/>
          <p:nvPr/>
        </p:nvSpPr>
        <p:spPr>
          <a:xfrm>
            <a:off x="832363" y="1493627"/>
            <a:ext cx="9238846" cy="4255011"/>
          </a:xfrm>
          <a:prstGeom prst="rect">
            <a:avLst/>
          </a:prstGeom>
          <a:noFill/>
        </p:spPr>
        <p:txBody>
          <a:bodyPr wrap="square" rtlCol="0">
            <a:spAutoFit/>
          </a:bodyPr>
          <a:lstStyle/>
          <a:p>
            <a:pPr marL="342900" indent="-342900">
              <a:buFont typeface="Arial" panose="020B0604020202020204" pitchFamily="34" charset="0"/>
              <a:buChar char="•"/>
            </a:pPr>
            <a:endParaRPr lang="en-US" sz="200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Medically Underserved Areas/Populations – areas or populations designated by HRSA as having too few primary care providers, high infant mortality, high poverty or a high elderly population. MUA/MUP designations are necessary to be eligible to apply for Health Center funding.</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Health Provider Shortage Area – designated by HRSA as having shortages of primary medical care, dental or mental health providers and may be geographic (a county or service area), population (e.g. low income or Medicaid eligible), or facilities (e.g. federally qualified health center or other state or federal prisons).</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HRSA – Health Resources and Services Administration, part of Health and Human Services</a:t>
            </a:r>
          </a:p>
          <a:p>
            <a:pPr marL="342900" indent="-342900">
              <a:buFont typeface="Arial" panose="020B0604020202020204" pitchFamily="34" charset="0"/>
              <a:buChar char="•"/>
            </a:pPr>
            <a:endParaRPr lang="en-US" sz="2000" dirty="0" smtClean="0">
              <a:latin typeface="Arial Narrow" panose="020B0606020202030204" pitchFamily="34" charset="0"/>
            </a:endParaRPr>
          </a:p>
          <a:p>
            <a:pPr marL="342900" indent="-342900">
              <a:buFont typeface="Arial" panose="020B0604020202020204" pitchFamily="34" charset="0"/>
              <a:buChar char="•"/>
            </a:pPr>
            <a:endParaRPr lang="en-US" sz="2000" dirty="0" smtClean="0">
              <a:latin typeface="Arial Narrow" panose="020B0606020202030204" pitchFamily="34" charset="0"/>
            </a:endParaRPr>
          </a:p>
        </p:txBody>
      </p:sp>
    </p:spTree>
    <p:extLst>
      <p:ext uri="{BB962C8B-B14F-4D97-AF65-F5344CB8AC3E}">
        <p14:creationId xmlns:p14="http://schemas.microsoft.com/office/powerpoint/2010/main" val="49446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Health Centers Requirements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622852" y="1616765"/>
            <a:ext cx="11035748" cy="4139595"/>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a:latin typeface="Arial Narrow" panose="020B0606020202030204" pitchFamily="34" charset="0"/>
              </a:rPr>
              <a:t>Must see all patients regardless of insurance status or ability to pay, including those at or below 200% FPL  whose payments will be determined on a sliding fee </a:t>
            </a:r>
            <a:r>
              <a:rPr lang="en-US" sz="2000" b="1" dirty="0" smtClean="0">
                <a:latin typeface="Arial Narrow" panose="020B0606020202030204" pitchFamily="34" charset="0"/>
              </a:rPr>
              <a:t>scale</a:t>
            </a:r>
          </a:p>
          <a:p>
            <a:pPr marL="742950" lvl="1" indent="-285750">
              <a:buFont typeface="Arial" panose="020B0604020202020204" pitchFamily="34" charset="0"/>
              <a:buChar char="•"/>
            </a:pPr>
            <a:endParaRPr lang="en-US" sz="1050" dirty="0">
              <a:latin typeface="Arial Narrow" panose="020B0606020202030204" pitchFamily="34" charset="0"/>
            </a:endParaRPr>
          </a:p>
          <a:p>
            <a:pPr marL="742950" lvl="1" indent="-285750">
              <a:buFont typeface="Arial" panose="020B0604020202020204" pitchFamily="34" charset="0"/>
              <a:buChar char="•"/>
            </a:pPr>
            <a:r>
              <a:rPr lang="en-US" sz="2000" dirty="0">
                <a:latin typeface="Arial Narrow" panose="020B0606020202030204" pitchFamily="34" charset="0"/>
              </a:rPr>
              <a:t>Governed by a community Board of Directors, must contain at least 51% health center patients</a:t>
            </a: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Must </a:t>
            </a:r>
            <a:r>
              <a:rPr lang="en-US" sz="2000" dirty="0">
                <a:latin typeface="Arial Narrow" panose="020B0606020202030204" pitchFamily="34" charset="0"/>
              </a:rPr>
              <a:t>be community driven non-profit focused on all unmet healthcare needs</a:t>
            </a: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Required </a:t>
            </a:r>
            <a:r>
              <a:rPr lang="en-US" sz="2000" dirty="0">
                <a:latin typeface="Arial Narrow" panose="020B0606020202030204" pitchFamily="34" charset="0"/>
              </a:rPr>
              <a:t>to report patient and staffing information into the Uniform Data System or UDS on an annual basis.</a:t>
            </a: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Must </a:t>
            </a:r>
            <a:r>
              <a:rPr lang="en-US" sz="2000" dirty="0">
                <a:latin typeface="Arial Narrow" panose="020B0606020202030204" pitchFamily="34" charset="0"/>
              </a:rPr>
              <a:t>meet benchmarks for quality improvement, health outcomes and prevention</a:t>
            </a: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Nationally competitive application, eligibility based on unmet </a:t>
            </a:r>
            <a:r>
              <a:rPr lang="en-US" sz="2000" dirty="0">
                <a:latin typeface="Arial Narrow" panose="020B0606020202030204" pitchFamily="34" charset="0"/>
              </a:rPr>
              <a:t>need in the community/service </a:t>
            </a:r>
            <a:r>
              <a:rPr lang="en-US" sz="2000" dirty="0" smtClean="0">
                <a:latin typeface="Arial Narrow" panose="020B0606020202030204" pitchFamily="34" charset="0"/>
              </a:rPr>
              <a:t>area; </a:t>
            </a:r>
            <a:r>
              <a:rPr lang="en-US" sz="2000" dirty="0">
                <a:latin typeface="Arial Narrow" panose="020B0606020202030204" pitchFamily="34" charset="0"/>
              </a:rPr>
              <a:t>if awarded have to open clinic within 120 days of </a:t>
            </a:r>
            <a:r>
              <a:rPr lang="en-US" sz="2000" dirty="0" smtClean="0">
                <a:latin typeface="Arial Narrow" panose="020B0606020202030204" pitchFamily="34" charset="0"/>
              </a:rPr>
              <a:t>award</a:t>
            </a:r>
            <a:endParaRPr lang="en-US" sz="2000" dirty="0">
              <a:latin typeface="Arial Narrow" panose="020B0606020202030204" pitchFamily="34" charset="0"/>
            </a:endParaRP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Once </a:t>
            </a:r>
            <a:r>
              <a:rPr lang="en-US" sz="2000" dirty="0">
                <a:latin typeface="Arial Narrow" panose="020B0606020202030204" pitchFamily="34" charset="0"/>
              </a:rPr>
              <a:t>awarded, the Health Center is given a three year grant period before having to compete for the service area again. They will also have an operational site visit (OSV) in each grant period</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Tree>
    <p:extLst>
      <p:ext uri="{BB962C8B-B14F-4D97-AF65-F5344CB8AC3E}">
        <p14:creationId xmlns:p14="http://schemas.microsoft.com/office/powerpoint/2010/main" val="1085422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Health Centers Requirements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78127" y="1132231"/>
            <a:ext cx="11035748" cy="4724370"/>
          </a:xfrm>
          <a:prstGeom prst="rect">
            <a:avLst/>
          </a:prstGeom>
          <a:noFill/>
        </p:spPr>
        <p:txBody>
          <a:bodyPr wrap="square" rtlCol="0">
            <a:spAutoFit/>
          </a:bodyPr>
          <a:lstStyle/>
          <a:p>
            <a:pPr marL="742950" lvl="1" indent="-285750">
              <a:buFont typeface="Arial" panose="020B0604020202020204" pitchFamily="34" charset="0"/>
              <a:buChar char="•"/>
            </a:pPr>
            <a:r>
              <a:rPr lang="en-US" sz="2000" dirty="0" smtClean="0">
                <a:latin typeface="Arial Narrow" panose="020B0606020202030204" pitchFamily="34" charset="0"/>
              </a:rPr>
              <a:t>New compliance manual released in Fall of 2017 outlines 91 program areas that must be met by FQHCs and Look Alikes.</a:t>
            </a: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Operational site visits (OSVs) are performed based on those 91 program areas:</a:t>
            </a:r>
          </a:p>
          <a:p>
            <a:pPr marL="1200150" lvl="2" indent="-285750">
              <a:buFont typeface="Arial" panose="020B0604020202020204" pitchFamily="34" charset="0"/>
              <a:buChar char="•"/>
            </a:pPr>
            <a:r>
              <a:rPr lang="en-US" sz="2000" dirty="0" smtClean="0">
                <a:latin typeface="Arial Narrow" panose="020B0606020202030204" pitchFamily="34" charset="0"/>
              </a:rPr>
              <a:t>Financial – processes to ensure good stewardship of federal and other funds;</a:t>
            </a:r>
          </a:p>
          <a:p>
            <a:pPr marL="1200150" lvl="2" indent="-285750">
              <a:buFont typeface="Arial" panose="020B0604020202020204" pitchFamily="34" charset="0"/>
              <a:buChar char="•"/>
            </a:pPr>
            <a:r>
              <a:rPr lang="en-US" sz="2000" dirty="0" smtClean="0">
                <a:latin typeface="Arial Narrow" panose="020B0606020202030204" pitchFamily="34" charset="0"/>
              </a:rPr>
              <a:t>Clinical – patients’ access to 24 hour care, preventative testing, etc.</a:t>
            </a:r>
          </a:p>
          <a:p>
            <a:pPr marL="1200150" lvl="2" indent="-285750">
              <a:buFont typeface="Arial" panose="020B0604020202020204" pitchFamily="34" charset="0"/>
              <a:buChar char="•"/>
            </a:pPr>
            <a:r>
              <a:rPr lang="en-US" sz="2000" dirty="0" smtClean="0">
                <a:latin typeface="Arial Narrow" panose="020B0606020202030204" pitchFamily="34" charset="0"/>
              </a:rPr>
              <a:t>Governance – board makeup, meeting schedule, board minutes and oversight </a:t>
            </a:r>
            <a:endParaRPr lang="en-US" sz="2000" dirty="0" smtClean="0">
              <a:latin typeface="Arial Narrow" panose="020B0606020202030204" pitchFamily="34" charset="0"/>
            </a:endParaRPr>
          </a:p>
          <a:p>
            <a:pPr marL="742950" lvl="1" indent="-285750">
              <a:buFont typeface="Arial" panose="020B0604020202020204" pitchFamily="34" charset="0"/>
              <a:buChar char="•"/>
            </a:pPr>
            <a:endParaRPr lang="en-US" sz="1050" dirty="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Non-compliance in program areas is noted as “findings” during the OSV, some of which can be quickly corrected or corrected after a HRSA generated OSV report. If findings are not corrected then, they can become grant conditions, subject to a series of actions that could lead to defunding.</a:t>
            </a:r>
            <a:endParaRPr lang="en-US" sz="2000" dirty="0" smtClean="0">
              <a:latin typeface="Arial Narrow" panose="020B0606020202030204" pitchFamily="34" charset="0"/>
            </a:endParaRPr>
          </a:p>
          <a:p>
            <a:pPr marL="742950" lvl="1" indent="-285750">
              <a:buFont typeface="Arial" panose="020B0604020202020204" pitchFamily="34" charset="0"/>
              <a:buChar char="•"/>
            </a:pPr>
            <a:endParaRPr lang="en-US" sz="1050" dirty="0" smtClean="0">
              <a:latin typeface="Arial Narrow" panose="020B0606020202030204" pitchFamily="34" charset="0"/>
            </a:endParaRPr>
          </a:p>
          <a:p>
            <a:pPr marL="742950" lvl="1" indent="-285750">
              <a:buFont typeface="Arial" panose="020B0604020202020204" pitchFamily="34" charset="0"/>
              <a:buChar char="•"/>
            </a:pPr>
            <a:r>
              <a:rPr lang="en-US" sz="2000" dirty="0" smtClean="0">
                <a:latin typeface="Arial Narrow" panose="020B0606020202030204" pitchFamily="34" charset="0"/>
              </a:rPr>
              <a:t>Bipartisan Budget Act of 2018 passed by Congress in March changed statute regarding Health Center compliance.  HRSA is no longer permitted to fund Community Health Centers which are out of compliance for more than 2 years, instituting what is being called the one </a:t>
            </a:r>
            <a:r>
              <a:rPr lang="en-US" sz="2000" dirty="0" smtClean="0">
                <a:latin typeface="Arial Narrow" panose="020B0606020202030204" pitchFamily="34" charset="0"/>
              </a:rPr>
              <a:t>one</a:t>
            </a:r>
            <a:r>
              <a:rPr lang="en-US" sz="2000" dirty="0" smtClean="0">
                <a:latin typeface="Arial Narrow" panose="020B0606020202030204" pitchFamily="34" charset="0"/>
              </a:rPr>
              <a:t> and done rule giving Health Centers a shorter timeline to become compliant after an OSV.</a:t>
            </a:r>
            <a:endParaRPr lang="en-US" sz="2000" dirty="0">
              <a:latin typeface="Arial Narrow" panose="020B0606020202030204" pitchFamily="34" charset="0"/>
            </a:endParaRPr>
          </a:p>
        </p:txBody>
      </p:sp>
    </p:spTree>
    <p:extLst>
      <p:ext uri="{BB962C8B-B14F-4D97-AF65-F5344CB8AC3E}">
        <p14:creationId xmlns:p14="http://schemas.microsoft.com/office/powerpoint/2010/main" val="279635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Health Center Benefits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78127" y="1394537"/>
            <a:ext cx="11035748" cy="4124206"/>
          </a:xfrm>
          <a:prstGeom prst="rect">
            <a:avLst/>
          </a:prstGeom>
          <a:noFill/>
        </p:spPr>
        <p:txBody>
          <a:bodyPr wrap="square" rtlCol="0">
            <a:spAutoFit/>
          </a:bodyPr>
          <a:lstStyle/>
          <a:p>
            <a:pPr marL="0" lvl="1"/>
            <a:endParaRPr lang="en-US" sz="2000" dirty="0" smtClean="0">
              <a:latin typeface="Arial Narrow" panose="020B0606020202030204" pitchFamily="34" charset="0"/>
            </a:endParaRPr>
          </a:p>
          <a:p>
            <a:pPr marL="342900" lvl="1" indent="-342900">
              <a:buFont typeface="Arial" panose="020B0604020202020204" pitchFamily="34" charset="0"/>
              <a:buChar char="•"/>
            </a:pPr>
            <a:r>
              <a:rPr lang="en-US" sz="2000" dirty="0" smtClean="0">
                <a:latin typeface="Arial Narrow" panose="020B0606020202030204" pitchFamily="34" charset="0"/>
              </a:rPr>
              <a:t>Federal </a:t>
            </a:r>
            <a:r>
              <a:rPr lang="en-US" sz="2000" dirty="0">
                <a:latin typeface="Arial Narrow" panose="020B0606020202030204" pitchFamily="34" charset="0"/>
              </a:rPr>
              <a:t>grant </a:t>
            </a:r>
            <a:r>
              <a:rPr lang="en-US" sz="2000" dirty="0" smtClean="0">
                <a:latin typeface="Arial Narrow" panose="020B0606020202030204" pitchFamily="34" charset="0"/>
              </a:rPr>
              <a:t>funds (except for Look Alikes) to help </a:t>
            </a:r>
            <a:r>
              <a:rPr lang="en-US" sz="2000" dirty="0">
                <a:latin typeface="Arial Narrow" panose="020B0606020202030204" pitchFamily="34" charset="0"/>
              </a:rPr>
              <a:t>cover the cost of the uninsured/underserved (this is only a portion of their overall cost to provide care which is estimated to be 25% of the budget with the other funds coming from Medicare and Medicaid, private insurance and state/community support)</a:t>
            </a:r>
          </a:p>
          <a:p>
            <a:pPr marL="342900" lvl="1" indent="-342900">
              <a:buFont typeface="Arial" panose="020B0604020202020204" pitchFamily="34" charset="0"/>
              <a:buChar char="•"/>
            </a:pPr>
            <a:endParaRPr lang="en-US" sz="1050" dirty="0" smtClean="0">
              <a:latin typeface="Arial Narrow" panose="020B0606020202030204" pitchFamily="34" charset="0"/>
            </a:endParaRPr>
          </a:p>
          <a:p>
            <a:pPr marL="342900" lvl="1" indent="-342900">
              <a:buFont typeface="Arial" panose="020B0604020202020204" pitchFamily="34" charset="0"/>
              <a:buChar char="•"/>
            </a:pPr>
            <a:r>
              <a:rPr lang="en-US" sz="2000" dirty="0" smtClean="0">
                <a:latin typeface="Arial Narrow" panose="020B0606020202030204" pitchFamily="34" charset="0"/>
              </a:rPr>
              <a:t>Access </a:t>
            </a:r>
            <a:r>
              <a:rPr lang="en-US" sz="2000" dirty="0">
                <a:latin typeface="Arial Narrow" panose="020B0606020202030204" pitchFamily="34" charset="0"/>
              </a:rPr>
              <a:t>to National Health Service Corps – federal loan repayment programs</a:t>
            </a:r>
          </a:p>
          <a:p>
            <a:pPr marL="342900" lvl="1" indent="-342900">
              <a:buFont typeface="Arial" panose="020B0604020202020204" pitchFamily="34" charset="0"/>
              <a:buChar char="•"/>
            </a:pPr>
            <a:endParaRPr lang="en-US" sz="1050" dirty="0" smtClean="0">
              <a:latin typeface="Arial Narrow" panose="020B0606020202030204" pitchFamily="34" charset="0"/>
            </a:endParaRPr>
          </a:p>
          <a:p>
            <a:pPr marL="342900" lvl="1" indent="-342900">
              <a:buFont typeface="Arial" panose="020B0604020202020204" pitchFamily="34" charset="0"/>
              <a:buChar char="•"/>
            </a:pPr>
            <a:r>
              <a:rPr lang="en-US" sz="2000" dirty="0" smtClean="0">
                <a:latin typeface="Arial Narrow" panose="020B0606020202030204" pitchFamily="34" charset="0"/>
              </a:rPr>
              <a:t>Discounted </a:t>
            </a:r>
            <a:r>
              <a:rPr lang="en-US" sz="2000" dirty="0">
                <a:latin typeface="Arial Narrow" panose="020B0606020202030204" pitchFamily="34" charset="0"/>
              </a:rPr>
              <a:t>medication program or 340B</a:t>
            </a:r>
          </a:p>
          <a:p>
            <a:pPr marL="342900" lvl="1" indent="-342900">
              <a:buFont typeface="Arial" panose="020B0604020202020204" pitchFamily="34" charset="0"/>
              <a:buChar char="•"/>
            </a:pPr>
            <a:endParaRPr lang="en-US" sz="1050" dirty="0" smtClean="0">
              <a:latin typeface="Arial Narrow" panose="020B0606020202030204" pitchFamily="34" charset="0"/>
            </a:endParaRPr>
          </a:p>
          <a:p>
            <a:pPr marL="342900" lvl="1" indent="-342900">
              <a:buFont typeface="Arial" panose="020B0604020202020204" pitchFamily="34" charset="0"/>
              <a:buChar char="•"/>
            </a:pPr>
            <a:r>
              <a:rPr lang="en-US" sz="2000" dirty="0" smtClean="0">
                <a:latin typeface="Arial Narrow" panose="020B0606020202030204" pitchFamily="34" charset="0"/>
              </a:rPr>
              <a:t>Providers </a:t>
            </a:r>
            <a:r>
              <a:rPr lang="en-US" sz="2000" dirty="0">
                <a:latin typeface="Arial Narrow" panose="020B0606020202030204" pitchFamily="34" charset="0"/>
              </a:rPr>
              <a:t>can be covered to Federal Tort Claims Act</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Additional </a:t>
            </a:r>
            <a:r>
              <a:rPr lang="en-US" sz="2000" dirty="0">
                <a:latin typeface="Arial Narrow" panose="020B0606020202030204" pitchFamily="34" charset="0"/>
              </a:rPr>
              <a:t>grant funds like the AIMS grant funds that four Wyoming Health Centers recently received to address opioid and substance abuse disorders (Access Increases for Mental Health and Substance Abuse Services) </a:t>
            </a:r>
            <a:r>
              <a:rPr lang="en-US" sz="2000" dirty="0" smtClean="0">
                <a:latin typeface="Arial Narrow" panose="020B0606020202030204" pitchFamily="34" charset="0"/>
              </a:rPr>
              <a:t>which has enabled </a:t>
            </a:r>
            <a:r>
              <a:rPr lang="en-US" sz="2000" dirty="0">
                <a:latin typeface="Arial Narrow" panose="020B0606020202030204" pitchFamily="34" charset="0"/>
              </a:rPr>
              <a:t>the Health Centers to hire mental health </a:t>
            </a:r>
            <a:r>
              <a:rPr lang="en-US" sz="2000" dirty="0" smtClean="0">
                <a:latin typeface="Arial Narrow" panose="020B0606020202030204" pitchFamily="34" charset="0"/>
              </a:rPr>
              <a:t>staff</a:t>
            </a:r>
            <a:endParaRPr lang="en-US" sz="2000" dirty="0">
              <a:latin typeface="Arial Narrow" panose="020B0606020202030204" pitchFamily="34" charset="0"/>
            </a:endParaRPr>
          </a:p>
          <a:p>
            <a:endParaRPr lang="en-US" sz="2000" dirty="0" smtClean="0">
              <a:latin typeface="Arial Narrow" panose="020B0606020202030204" pitchFamily="34" charset="0"/>
            </a:endParaRPr>
          </a:p>
        </p:txBody>
      </p:sp>
    </p:spTree>
    <p:extLst>
      <p:ext uri="{BB962C8B-B14F-4D97-AF65-F5344CB8AC3E}">
        <p14:creationId xmlns:p14="http://schemas.microsoft.com/office/powerpoint/2010/main" val="4265341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83396"/>
          </a:xfrm>
          <a:solidFill>
            <a:schemeClr val="bg1">
              <a:lumMod val="85000"/>
            </a:schemeClr>
          </a:solidFill>
        </p:spPr>
        <p:txBody>
          <a:bodyPr/>
          <a:lstStyle/>
          <a:p>
            <a:r>
              <a:rPr lang="en-US" dirty="0" smtClean="0">
                <a:latin typeface="Myriad Pro Light" panose="020B0603030403020204" pitchFamily="34" charset="0"/>
              </a:rPr>
              <a:t>Health Center locations</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pic>
        <p:nvPicPr>
          <p:cNvPr id="2" name="Picture 1"/>
          <p:cNvPicPr>
            <a:picLocks noChangeAspect="1"/>
          </p:cNvPicPr>
          <p:nvPr/>
        </p:nvPicPr>
        <p:blipFill rotWithShape="1">
          <a:blip r:embed="rId4"/>
          <a:srcRect l="23298" t="19444" r="22664" b="25833"/>
          <a:stretch/>
        </p:blipFill>
        <p:spPr>
          <a:xfrm>
            <a:off x="2355371" y="1206232"/>
            <a:ext cx="8036809" cy="4629390"/>
          </a:xfrm>
          <a:prstGeom prst="rect">
            <a:avLst/>
          </a:prstGeom>
        </p:spPr>
      </p:pic>
    </p:spTree>
    <p:extLst>
      <p:ext uri="{BB962C8B-B14F-4D97-AF65-F5344CB8AC3E}">
        <p14:creationId xmlns:p14="http://schemas.microsoft.com/office/powerpoint/2010/main" val="143352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55477"/>
            <a:ext cx="12192000" cy="930373"/>
          </a:xfrm>
          <a:solidFill>
            <a:schemeClr val="bg1">
              <a:lumMod val="85000"/>
            </a:schemeClr>
          </a:solidFill>
        </p:spPr>
        <p:txBody>
          <a:bodyPr/>
          <a:lstStyle/>
          <a:p>
            <a:r>
              <a:rPr lang="en-US" dirty="0" smtClean="0">
                <a:latin typeface="Myriad Pro Light" panose="020B0603030403020204" pitchFamily="34" charset="0"/>
              </a:rPr>
              <a:t>Health Center Model of Care</a:t>
            </a:r>
            <a:endParaRPr lang="en-US" dirty="0">
              <a:latin typeface="Myriad Pro Light" panose="020B0603030403020204" pitchFamily="34" charset="0"/>
            </a:endParaRPr>
          </a:p>
        </p:txBody>
      </p:sp>
      <p:grpSp>
        <p:nvGrpSpPr>
          <p:cNvPr id="4" name="Group 3"/>
          <p:cNvGrpSpPr/>
          <p:nvPr/>
        </p:nvGrpSpPr>
        <p:grpSpPr>
          <a:xfrm>
            <a:off x="0" y="5902982"/>
            <a:ext cx="12080848" cy="955018"/>
            <a:chOff x="0" y="5902982"/>
            <a:chExt cx="12080848" cy="955018"/>
          </a:xfrm>
        </p:grpSpPr>
        <p:pic>
          <p:nvPicPr>
            <p:cNvPr id="9" name="Picture 8"/>
            <p:cNvPicPr>
              <a:picLocks noChangeAspect="1"/>
            </p:cNvPicPr>
            <p:nvPr/>
          </p:nvPicPr>
          <p:blipFill>
            <a:blip r:embed="rId2"/>
            <a:stretch>
              <a:fillRect/>
            </a:stretch>
          </p:blipFill>
          <p:spPr>
            <a:xfrm>
              <a:off x="0" y="5902982"/>
              <a:ext cx="9626418" cy="955018"/>
            </a:xfrm>
            <a:prstGeom prst="rect">
              <a:avLst/>
            </a:prstGeom>
          </p:spPr>
        </p:pic>
        <p:sp>
          <p:nvSpPr>
            <p:cNvPr id="5" name="TextBox 4"/>
            <p:cNvSpPr txBox="1"/>
            <p:nvPr/>
          </p:nvSpPr>
          <p:spPr>
            <a:xfrm>
              <a:off x="8703513" y="6211669"/>
              <a:ext cx="3377335" cy="646331"/>
            </a:xfrm>
            <a:prstGeom prst="rect">
              <a:avLst/>
            </a:prstGeom>
            <a:noFill/>
          </p:spPr>
          <p:txBody>
            <a:bodyPr wrap="none" rtlCol="0">
              <a:spAutoFit/>
            </a:bodyPr>
            <a:lstStyle/>
            <a:p>
              <a:r>
                <a:rPr lang="en-US" dirty="0" smtClean="0">
                  <a:solidFill>
                    <a:srgbClr val="92D050"/>
                  </a:solidFill>
                  <a:latin typeface="Myriad Pro Light" panose="020B0603030403020204" pitchFamily="34" charset="0"/>
                </a:rPr>
                <a:t>Over 20 Years of </a:t>
              </a:r>
            </a:p>
            <a:p>
              <a:r>
                <a:rPr lang="en-US" dirty="0" smtClean="0">
                  <a:solidFill>
                    <a:srgbClr val="92D050"/>
                  </a:solidFill>
                  <a:latin typeface="Myriad Pro Light" panose="020B0603030403020204" pitchFamily="34" charset="0"/>
                </a:rPr>
                <a:t>Building Healthier Communities</a:t>
              </a:r>
              <a:endParaRPr lang="en-US" dirty="0">
                <a:solidFill>
                  <a:srgbClr val="92D050"/>
                </a:solidFill>
                <a:latin typeface="Myriad Pro Light" panose="020B0603030403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256510"/>
              <a:ext cx="2747833" cy="601490"/>
            </a:xfrm>
            <a:prstGeom prst="rect">
              <a:avLst/>
            </a:prstGeom>
          </p:spPr>
        </p:pic>
      </p:grpSp>
      <p:sp>
        <p:nvSpPr>
          <p:cNvPr id="2" name="TextBox 1"/>
          <p:cNvSpPr txBox="1"/>
          <p:nvPr/>
        </p:nvSpPr>
        <p:spPr>
          <a:xfrm>
            <a:off x="578127" y="1394537"/>
            <a:ext cx="11035748" cy="4093428"/>
          </a:xfrm>
          <a:prstGeom prst="rect">
            <a:avLst/>
          </a:prstGeom>
          <a:noFill/>
        </p:spPr>
        <p:txBody>
          <a:bodyPr wrap="square" rtlCol="0">
            <a:spAutoFit/>
          </a:bodyPr>
          <a:lstStyle/>
          <a:p>
            <a:pPr marL="0" lvl="1"/>
            <a:endParaRPr lang="en-US" sz="200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Multi-disciplinary team of health care professionals</a:t>
            </a:r>
          </a:p>
          <a:p>
            <a:pPr marL="800100" lvl="1" indent="-342900">
              <a:buFont typeface="Arial" panose="020B0604020202020204" pitchFamily="34" charset="0"/>
              <a:buChar char="•"/>
            </a:pPr>
            <a:r>
              <a:rPr lang="en-US" sz="2000" dirty="0" smtClean="0">
                <a:latin typeface="Arial Narrow" panose="020B0606020202030204" pitchFamily="34" charset="0"/>
              </a:rPr>
              <a:t>who are engaged in quality improvement activities</a:t>
            </a:r>
          </a:p>
          <a:p>
            <a:r>
              <a:rPr lang="en-US" sz="2000" dirty="0" smtClean="0">
                <a:latin typeface="Arial Narrow" panose="020B0606020202030204" pitchFamily="34" charset="0"/>
              </a:rPr>
              <a:t>	(50% of Wyoming’s Health Centers are PCMH recognized)</a:t>
            </a:r>
          </a:p>
          <a:p>
            <a:pPr marL="800100" lvl="1" indent="-342900">
              <a:buFont typeface="Arial" panose="020B0604020202020204" pitchFamily="34" charset="0"/>
              <a:buChar char="•"/>
            </a:pPr>
            <a:r>
              <a:rPr lang="en-US" sz="2000" dirty="0" smtClean="0">
                <a:latin typeface="Arial Narrow" panose="020B0606020202030204" pitchFamily="34" charset="0"/>
              </a:rPr>
              <a:t>using health information technology to track and evaluate performance measures</a:t>
            </a:r>
            <a:endParaRPr lang="en-US" sz="2000" dirty="0">
              <a:latin typeface="Arial Narrow" panose="020B0606020202030204" pitchFamily="34" charset="0"/>
            </a:endParaRPr>
          </a:p>
          <a:p>
            <a:pPr marL="800100" lvl="1" indent="-342900">
              <a:buFont typeface="Arial" panose="020B0604020202020204" pitchFamily="34" charset="0"/>
              <a:buChar char="•"/>
            </a:pPr>
            <a:r>
              <a:rPr lang="en-US" sz="2000" dirty="0" smtClean="0">
                <a:latin typeface="Arial Narrow" panose="020B0606020202030204" pitchFamily="34" charset="0"/>
              </a:rPr>
              <a:t>work to ensure that the complex health care needs of their patients are met</a:t>
            </a:r>
          </a:p>
          <a:p>
            <a:pPr marL="342900" indent="-342900">
              <a:buFont typeface="Arial" panose="020B0604020202020204" pitchFamily="34" charset="0"/>
              <a:buChar char="•"/>
            </a:pPr>
            <a:endParaRPr lang="en-US" sz="105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Given their patients’ broad health care needs, Health Centers provide services not traditionally seen in other primary care settings</a:t>
            </a:r>
          </a:p>
          <a:p>
            <a:pPr marL="800100" lvl="1" indent="-342900">
              <a:buFont typeface="Arial" panose="020B0604020202020204" pitchFamily="34" charset="0"/>
              <a:buChar char="•"/>
            </a:pPr>
            <a:r>
              <a:rPr lang="en-US" sz="2000" dirty="0" smtClean="0">
                <a:latin typeface="Arial Narrow" panose="020B0606020202030204" pitchFamily="34" charset="0"/>
              </a:rPr>
              <a:t>dental, behavioral health and pharmacy</a:t>
            </a:r>
          </a:p>
          <a:p>
            <a:pPr marL="800100" lvl="1" indent="-342900">
              <a:buFont typeface="Arial" panose="020B0604020202020204" pitchFamily="34" charset="0"/>
              <a:buChar char="•"/>
            </a:pPr>
            <a:r>
              <a:rPr lang="en-US" sz="2000" dirty="0" smtClean="0">
                <a:latin typeface="Arial Narrow" panose="020B0606020202030204" pitchFamily="34" charset="0"/>
              </a:rPr>
              <a:t>enabling services like case management, outreach, translation, transportation, nutritional assistance programs, insurance enrollment, home visitations, housing assistance, job training and support groups.</a:t>
            </a:r>
          </a:p>
          <a:p>
            <a:r>
              <a:rPr lang="en-US" sz="2000" dirty="0" smtClean="0">
                <a:latin typeface="Arial Narrow" panose="020B0606020202030204" pitchFamily="34" charset="0"/>
              </a:rPr>
              <a:t> </a:t>
            </a:r>
          </a:p>
        </p:txBody>
      </p:sp>
    </p:spTree>
    <p:extLst>
      <p:ext uri="{BB962C8B-B14F-4D97-AF65-F5344CB8AC3E}">
        <p14:creationId xmlns:p14="http://schemas.microsoft.com/office/powerpoint/2010/main" val="15840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CF4947B0DE944881F5203C265A2B6" ma:contentTypeVersion="10" ma:contentTypeDescription="Create a new document." ma:contentTypeScope="" ma:versionID="7d39282e95991d05b48049e0a8e620b5">
  <xsd:schema xmlns:xsd="http://www.w3.org/2001/XMLSchema" xmlns:xs="http://www.w3.org/2001/XMLSchema" xmlns:p="http://schemas.microsoft.com/office/2006/metadata/properties" xmlns:ns2="42062a71-e724-4267-9370-5deca58b932e" xmlns:ns3="f18a732e-e1a0-41a9-9c3c-957052aaac1d" targetNamespace="http://schemas.microsoft.com/office/2006/metadata/properties" ma:root="true" ma:fieldsID="658af463e1b4e24cbb425e378b0b96e0" ns2:_="" ns3:_="">
    <xsd:import namespace="42062a71-e724-4267-9370-5deca58b932e"/>
    <xsd:import namespace="f18a732e-e1a0-41a9-9c3c-957052aaac1d"/>
    <xsd:element name="properties">
      <xsd:complexType>
        <xsd:sequence>
          <xsd:element name="documentManagement">
            <xsd:complexType>
              <xsd:all>
                <xsd:element ref="ns2:AgencyName" minOccurs="0"/>
                <xsd:element ref="ns2:NameOfSubmitter" minOccurs="0"/>
                <xsd:element ref="ns2:JacNumber" minOccurs="0"/>
                <xsd:element ref="ns2:DocumentReceived" minOccurs="0"/>
                <xsd:element ref="ns2:DocumentHeaingDate" minOccurs="0"/>
                <xsd:element ref="ns2:lsoDocumentType" minOccurs="0"/>
                <xsd:element ref="ns2:IncludeWithAgenda" minOccurs="0"/>
                <xsd:element ref="ns2:SortNumber"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62a71-e724-4267-9370-5deca58b932e" elementFormDefault="qualified">
    <xsd:import namespace="http://schemas.microsoft.com/office/2006/documentManagement/types"/>
    <xsd:import namespace="http://schemas.microsoft.com/office/infopath/2007/PartnerControls"/>
    <xsd:element name="AgencyName" ma:index="8" nillable="true" ma:displayName="Agency Name" ma:internalName="AgencyName">
      <xsd:simpleType>
        <xsd:restriction base="dms:Text">
          <xsd:maxLength value="255"/>
        </xsd:restriction>
      </xsd:simpleType>
    </xsd:element>
    <xsd:element name="NameOfSubmitter" ma:index="9" nillable="true" ma:displayName="Name of Submitter or Author" ma:internalName="NameOfSubmitter">
      <xsd:simpleType>
        <xsd:restriction base="dms:Text">
          <xsd:maxLength value="100"/>
        </xsd:restriction>
      </xsd:simpleType>
    </xsd:element>
    <xsd:element name="JacNumber" ma:index="10" nillable="true" ma:displayName="JAC Stamp Number" ma:internalName="JacNumber">
      <xsd:simpleType>
        <xsd:restriction base="dms:Text">
          <xsd:maxLength value="100"/>
        </xsd:restriction>
      </xsd:simpleType>
    </xsd:element>
    <xsd:element name="DocumentReceived" ma:index="11" nillable="true" ma:displayName="Date Document Received" ma:format="DateOnly" ma:internalName="DocumentReceived">
      <xsd:simpleType>
        <xsd:restriction base="dms:DateTime"/>
      </xsd:simpleType>
    </xsd:element>
    <xsd:element name="DocumentHeaingDate" ma:index="12" nillable="true" ma:displayName="Date of Hearing" ma:format="DateOnly" ma:internalName="DocumentHeaingDate">
      <xsd:simpleType>
        <xsd:restriction base="dms:DateTime"/>
      </xsd:simpleType>
    </xsd:element>
    <xsd:element name="lsoDocumentType" ma:index="13" nillable="true" ma:displayName="Document Type" ma:default="(Other)" ma:format="RadioButtons" ma:internalName="lsoDocumentType">
      <xsd:simpleType>
        <xsd:union memberTypes="dms:Text">
          <xsd:simpleType>
            <xsd:restriction base="dms:Choice">
              <xsd:enumeration value="(Other)"/>
              <xsd:enumeration value="Meeting Notice"/>
              <xsd:enumeration value="Sign-in Sheet"/>
              <xsd:enumeration value="Agenda Preview"/>
              <xsd:enumeration value="Meeting Attachments"/>
              <xsd:enumeration value="Meeting Minutes"/>
              <xsd:enumeration value="Approved Minute"/>
            </xsd:restriction>
          </xsd:simpleType>
        </xsd:union>
      </xsd:simpleType>
    </xsd:element>
    <xsd:element name="IncludeWithAgenda" ma:index="14" nillable="true" ma:displayName="Include with Agenda" ma:default="0" ma:internalName="IncludeWithAgenda">
      <xsd:simpleType>
        <xsd:restriction base="dms:Boolean"/>
      </xsd:simpleType>
    </xsd:element>
    <xsd:element name="SortNumber" ma:index="15" nillable="true" ma:displayName="Sort Number" ma:decimals="0" ma:internalName="SortNumber" ma:readOnly="false">
      <xsd:simpleType>
        <xsd:restriction base="dms:Number">
          <xsd:maxInclusive value="1000"/>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f18a732e-e1a0-41a9-9c3c-957052aaac1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meOfSubmitter xmlns="42062a71-e724-4267-9370-5deca58b932e" xsi:nil="true"/>
    <IncludeWithAgenda xmlns="42062a71-e724-4267-9370-5deca58b932e">false</IncludeWithAgenda>
    <DocumentReceived xmlns="42062a71-e724-4267-9370-5deca58b932e" xsi:nil="true"/>
    <SortNumber xmlns="42062a71-e724-4267-9370-5deca58b932e">1</SortNumber>
    <AgencyName xmlns="42062a71-e724-4267-9370-5deca58b932e">Jan Cartwright, Executive Director, Wyoming Primary Care Association</AgencyName>
    <DocumentHeaingDate xmlns="42062a71-e724-4267-9370-5deca58b932e" xsi:nil="true"/>
    <JacNumber xmlns="42062a71-e724-4267-9370-5deca58b932e" xsi:nil="true"/>
    <lsoDocumentType xmlns="42062a71-e724-4267-9370-5deca58b932e">Meeting Attachments</lsoDocumentType>
  </documentManagement>
</p:properties>
</file>

<file path=customXml/itemProps1.xml><?xml version="1.0" encoding="utf-8"?>
<ds:datastoreItem xmlns:ds="http://schemas.openxmlformats.org/officeDocument/2006/customXml" ds:itemID="{80033120-4866-4D92-8BDD-88E1612D9129}"/>
</file>

<file path=customXml/itemProps2.xml><?xml version="1.0" encoding="utf-8"?>
<ds:datastoreItem xmlns:ds="http://schemas.openxmlformats.org/officeDocument/2006/customXml" ds:itemID="{DC7FC927-ECD1-4F21-A118-AEB878A8C50E}"/>
</file>

<file path=customXml/itemProps3.xml><?xml version="1.0" encoding="utf-8"?>
<ds:datastoreItem xmlns:ds="http://schemas.openxmlformats.org/officeDocument/2006/customXml" ds:itemID="{10B3BC89-B42C-43D2-8844-C8EFAA52E291}"/>
</file>

<file path=docProps/app.xml><?xml version="1.0" encoding="utf-8"?>
<Properties xmlns="http://schemas.openxmlformats.org/officeDocument/2006/extended-properties" xmlns:vt="http://schemas.openxmlformats.org/officeDocument/2006/docPropsVTypes">
  <TotalTime>640</TotalTime>
  <Words>1169</Words>
  <Application>Microsoft Office PowerPoint</Application>
  <PresentationFormat>Widescreen</PresentationFormat>
  <Paragraphs>138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Myriad Pro Light</vt:lpstr>
      <vt:lpstr>Office Theme</vt:lpstr>
      <vt:lpstr>Wyoming Community Health Centers</vt:lpstr>
      <vt:lpstr>About Health Centers</vt:lpstr>
      <vt:lpstr>Terminology</vt:lpstr>
      <vt:lpstr>Terminology, cont’d…</vt:lpstr>
      <vt:lpstr>Health Centers Requirements</vt:lpstr>
      <vt:lpstr>Health Centers Requirements</vt:lpstr>
      <vt:lpstr>Health Center Benefits</vt:lpstr>
      <vt:lpstr>Health Center locations</vt:lpstr>
      <vt:lpstr>Health Center Model of Care</vt:lpstr>
      <vt:lpstr>Recruitment and Retention</vt:lpstr>
      <vt:lpstr>Newest Wyoming Community Health Centers</vt:lpstr>
      <vt:lpstr>Primary Care Support Grant</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WYPCA Safety Net Presentation</dc:title>
  <dc:creator>Hannah Wickey</dc:creator>
  <cp:lastModifiedBy>Jan Cartwright</cp:lastModifiedBy>
  <cp:revision>67</cp:revision>
  <dcterms:created xsi:type="dcterms:W3CDTF">2017-12-22T18:28:59Z</dcterms:created>
  <dcterms:modified xsi:type="dcterms:W3CDTF">2018-06-18T12:48:37Z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0x0101000D5CF4947B0DE944881F5203C265A2B6</vt:lpwstr>
  </property>
</Properties>
</file>